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9" r:id="rId1"/>
  </p:sldMasterIdLst>
  <p:notesMasterIdLst>
    <p:notesMasterId r:id="rId16"/>
  </p:notesMasterIdLst>
  <p:sldIdLst>
    <p:sldId id="258" r:id="rId2"/>
    <p:sldId id="259" r:id="rId3"/>
    <p:sldId id="260" r:id="rId4"/>
    <p:sldId id="264" r:id="rId5"/>
    <p:sldId id="268" r:id="rId6"/>
    <p:sldId id="269" r:id="rId7"/>
    <p:sldId id="270" r:id="rId8"/>
    <p:sldId id="265" r:id="rId9"/>
    <p:sldId id="266" r:id="rId10"/>
    <p:sldId id="271" r:id="rId11"/>
    <p:sldId id="267" r:id="rId12"/>
    <p:sldId id="263" r:id="rId13"/>
    <p:sldId id="262" r:id="rId14"/>
    <p:sldId id="261" r:id="rId1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66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7CA40B-9C33-4B58-A6C4-48264C8C5CB4}" type="datetimeFigureOut">
              <a:rPr lang="hu-HU" smtClean="0"/>
              <a:t>2021. 02. 04.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001306-DB12-4252-85CE-885906DAB76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8061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CFFE7E-35FA-4FA9-B263-14876F1E9DE7}" type="slidenum">
              <a:rPr lang="hu-HU" smtClean="0"/>
              <a:t>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80865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BC9D-7B1D-4F57-9EBA-949C90AB2823}" type="datetimeFigureOut">
              <a:rPr lang="hu-HU" smtClean="0"/>
              <a:t>2021. 02. 04.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5C2E2C8F-6755-4C01-BAD0-0B1B00A17B2E}" type="slidenum">
              <a:rPr lang="hu-HU" smtClean="0"/>
              <a:t>‹#›</a:t>
            </a:fld>
            <a:endParaRPr lang="hu-HU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908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5DFDD-5404-4581-B101-1EF50B7A2616}" type="datetimeFigureOut">
              <a:rPr lang="hu-HU" smtClean="0"/>
              <a:t>2021. 02. 04.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BA02D-4AFC-4E6C-843E-7474ADE35A03}" type="slidenum">
              <a:rPr lang="hu-HU" smtClean="0"/>
              <a:t>‹#›</a:t>
            </a:fld>
            <a:endParaRPr lang="hu-HU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0217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5DFDD-5404-4581-B101-1EF50B7A2616}" type="datetimeFigureOut">
              <a:rPr lang="hu-HU" smtClean="0"/>
              <a:t>2021. 02. 04.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BA02D-4AFC-4E6C-843E-7474ADE35A03}" type="slidenum">
              <a:rPr lang="hu-HU" smtClean="0"/>
              <a:t>‹#›</a:t>
            </a:fld>
            <a:endParaRPr lang="hu-HU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207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5DFDD-5404-4581-B101-1EF50B7A2616}" type="datetimeFigureOut">
              <a:rPr lang="hu-HU" smtClean="0"/>
              <a:t>2021. 02. 04.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BA02D-4AFC-4E6C-843E-7474ADE35A03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1841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5DFDD-5404-4581-B101-1EF50B7A2616}" type="datetimeFigureOut">
              <a:rPr lang="hu-HU" smtClean="0"/>
              <a:t>2021. 02. 04.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BA02D-4AFC-4E6C-843E-7474ADE35A03}" type="slidenum">
              <a:rPr lang="hu-HU" smtClean="0"/>
              <a:t>‹#›</a:t>
            </a:fld>
            <a:endParaRPr lang="hu-HU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8407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5DFDD-5404-4581-B101-1EF50B7A2616}" type="datetimeFigureOut">
              <a:rPr lang="hu-HU" smtClean="0"/>
              <a:t>2021. 02. 04.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BA02D-4AFC-4E6C-843E-7474ADE35A03}" type="slidenum">
              <a:rPr lang="hu-HU" smtClean="0"/>
              <a:t>‹#›</a:t>
            </a:fld>
            <a:endParaRPr lang="hu-HU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3790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5DFDD-5404-4581-B101-1EF50B7A2616}" type="datetimeFigureOut">
              <a:rPr lang="hu-HU" smtClean="0"/>
              <a:t>2021. 02. 04.</a:t>
            </a:fld>
            <a:endParaRPr lang="hu-H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BA02D-4AFC-4E6C-843E-7474ADE35A03}" type="slidenum">
              <a:rPr lang="hu-HU" smtClean="0"/>
              <a:t>‹#›</a:t>
            </a:fld>
            <a:endParaRPr lang="hu-HU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684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5DFDD-5404-4581-B101-1EF50B7A2616}" type="datetimeFigureOut">
              <a:rPr lang="hu-HU" smtClean="0"/>
              <a:t>2021. 02. 04.</a:t>
            </a:fld>
            <a:endParaRPr lang="hu-H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BA02D-4AFC-4E6C-843E-7474ADE35A03}" type="slidenum">
              <a:rPr lang="hu-HU" smtClean="0"/>
              <a:t>‹#›</a:t>
            </a:fld>
            <a:endParaRPr lang="hu-HU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4378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5DFDD-5404-4581-B101-1EF50B7A2616}" type="datetimeFigureOut">
              <a:rPr lang="hu-HU" smtClean="0"/>
              <a:t>2021. 02. 04.</a:t>
            </a:fld>
            <a:endParaRPr lang="hu-H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BA02D-4AFC-4E6C-843E-7474ADE35A03}" type="slidenum">
              <a:rPr lang="hu-HU" smtClean="0"/>
              <a:t>‹#›</a:t>
            </a:fld>
            <a:endParaRPr lang="hu-HU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9133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BC9D-7B1D-4F57-9EBA-949C90AB2823}" type="datetimeFigureOut">
              <a:rPr lang="hu-HU" smtClean="0"/>
              <a:t>2021. 02. 04.</a:t>
            </a:fld>
            <a:endParaRPr lang="hu-H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E2C8F-6755-4C01-BAD0-0B1B00A17B2E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0679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5DFDD-5404-4581-B101-1EF50B7A2616}" type="datetimeFigureOut">
              <a:rPr lang="hu-HU" smtClean="0"/>
              <a:t>2021. 02. 04.</a:t>
            </a:fld>
            <a:endParaRPr lang="hu-H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BA02D-4AFC-4E6C-843E-7474ADE35A03}" type="slidenum">
              <a:rPr lang="hu-HU" smtClean="0"/>
              <a:t>‹#›</a:t>
            </a:fld>
            <a:endParaRPr lang="hu-HU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373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F8E5DFDD-5404-4581-B101-1EF50B7A2616}" type="datetimeFigureOut">
              <a:rPr lang="hu-HU" smtClean="0"/>
              <a:t>2021. 02. 04.</a:t>
            </a:fld>
            <a:endParaRPr lang="hu-H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BA02D-4AFC-4E6C-843E-7474ADE35A03}" type="slidenum">
              <a:rPr lang="hu-HU" smtClean="0"/>
              <a:t>‹#›</a:t>
            </a:fld>
            <a:endParaRPr lang="hu-HU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825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DA020-15CA-4ECE-8991-9AF5538B2DEC}" type="datetimeFigureOut">
              <a:rPr lang="hu-HU" smtClean="0"/>
              <a:t>2021. 02. 04.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321376C-781E-434C-B47C-A2FC4008EE46}" type="slidenum">
              <a:rPr lang="hu-HU" smtClean="0"/>
              <a:t>‹#›</a:t>
            </a:fld>
            <a:endParaRPr lang="hu-H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5193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youtube.com/watch?v=xcEFoE9qIog&amp;feature=youtu.be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watch?v=pnsv7c9n321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hyperlink" Target="https://www.youtube.com/watch?v=otPz_Qltu3g&amp;feature=emb_titl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/>
          <p:cNvSpPr/>
          <p:nvPr/>
        </p:nvSpPr>
        <p:spPr>
          <a:xfrm>
            <a:off x="1739723" y="181846"/>
            <a:ext cx="3589760" cy="288515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DIGITÁLIS HITTANÓRA</a:t>
            </a:r>
          </a:p>
          <a:p>
            <a:pPr algn="ctr"/>
            <a:endParaRPr lang="hu-HU" sz="2400" b="1" dirty="0">
              <a:solidFill>
                <a:srgbClr val="AE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lipszis 2"/>
          <p:cNvSpPr/>
          <p:nvPr/>
        </p:nvSpPr>
        <p:spPr>
          <a:xfrm>
            <a:off x="7703820" y="181846"/>
            <a:ext cx="3589760" cy="288515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ÁLDÁS, BÉKESSÉG!</a:t>
            </a:r>
          </a:p>
          <a:p>
            <a:pPr algn="ctr"/>
            <a:endParaRPr lang="hu-HU" sz="2400" b="1" dirty="0">
              <a:solidFill>
                <a:srgbClr val="AE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5"/>
          <p:cNvSpPr txBox="1">
            <a:spLocks noChangeArrowheads="1"/>
          </p:cNvSpPr>
          <p:nvPr/>
        </p:nvSpPr>
        <p:spPr bwMode="auto">
          <a:xfrm>
            <a:off x="1084408" y="3429000"/>
            <a:ext cx="10587995" cy="267765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4400" dirty="0">
                <a:solidFill>
                  <a:schemeClr val="bg1"/>
                </a:solidFill>
                <a:cs typeface="Arial" panose="020B0604020202020204" pitchFamily="34" charset="0"/>
              </a:rPr>
              <a:t>A mai óra témája:</a:t>
            </a:r>
          </a:p>
          <a:p>
            <a:pPr algn="ctr" eaLnBrk="1" hangingPunct="1"/>
            <a:r>
              <a:rPr lang="hu-HU" altLang="hu-HU" sz="4400" b="1" dirty="0">
                <a:solidFill>
                  <a:schemeClr val="bg1"/>
                </a:solidFill>
                <a:cs typeface="Arial" panose="020B0604020202020204" pitchFamily="34" charset="0"/>
              </a:rPr>
              <a:t>Közösségeim tükrében: </a:t>
            </a:r>
          </a:p>
          <a:p>
            <a:pPr algn="ctr" eaLnBrk="1" hangingPunct="1"/>
            <a:r>
              <a:rPr lang="hu-HU" altLang="hu-HU" sz="4400" b="1" dirty="0">
                <a:solidFill>
                  <a:schemeClr val="bg1"/>
                </a:solidFill>
                <a:cs typeface="Arial" panose="020B0604020202020204" pitchFamily="34" charset="0"/>
              </a:rPr>
              <a:t>családom</a:t>
            </a:r>
          </a:p>
          <a:p>
            <a:pPr algn="ctr"/>
            <a:r>
              <a:rPr lang="hu-HU" altLang="hu-HU" sz="3600" b="1" dirty="0">
                <a:solidFill>
                  <a:schemeClr val="bg1"/>
                </a:solidFill>
                <a:cs typeface="Arial" panose="020B0604020202020204" pitchFamily="34" charset="0"/>
              </a:rPr>
              <a:t>(</a:t>
            </a:r>
            <a:r>
              <a:rPr lang="hu-HU" altLang="hu-HU" sz="3600" b="1" dirty="0" err="1">
                <a:solidFill>
                  <a:schemeClr val="bg1"/>
                </a:solidFill>
                <a:cs typeface="Arial" panose="020B0604020202020204" pitchFamily="34" charset="0"/>
              </a:rPr>
              <a:t>Kolossé</a:t>
            </a:r>
            <a:r>
              <a:rPr lang="hu-HU" altLang="hu-HU" sz="3600" b="1" dirty="0">
                <a:solidFill>
                  <a:schemeClr val="bg1"/>
                </a:solidFill>
                <a:cs typeface="Arial" panose="020B0604020202020204" pitchFamily="34" charset="0"/>
              </a:rPr>
              <a:t> 3,18</a:t>
            </a:r>
            <a:r>
              <a:rPr lang="hu-HU" sz="3600" b="1" dirty="0">
                <a:solidFill>
                  <a:schemeClr val="bg1"/>
                </a:solidFill>
              </a:rPr>
              <a:t>–</a:t>
            </a:r>
            <a:r>
              <a:rPr lang="hu-HU" altLang="hu-HU" sz="3600" b="1" dirty="0">
                <a:solidFill>
                  <a:schemeClr val="bg1"/>
                </a:solidFill>
                <a:cs typeface="Arial" panose="020B0604020202020204" pitchFamily="34" charset="0"/>
              </a:rPr>
              <a:t>25)</a:t>
            </a:r>
          </a:p>
        </p:txBody>
      </p:sp>
    </p:spTree>
    <p:extLst>
      <p:ext uri="{BB962C8B-B14F-4D97-AF65-F5344CB8AC3E}">
        <p14:creationId xmlns:p14="http://schemas.microsoft.com/office/powerpoint/2010/main" val="375153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 képen beltéri, fénykép, ülő, ablak látható&#10;&#10;Automatikusan generált leírás">
            <a:extLst>
              <a:ext uri="{FF2B5EF4-FFF2-40B4-BE49-F238E27FC236}">
                <a16:creationId xmlns:a16="http://schemas.microsoft.com/office/drawing/2014/main" id="{D6B6F678-C8C3-4347-9507-4591993CC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543">
            <a:off x="97355" y="587827"/>
            <a:ext cx="4996207" cy="3921502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3C4606F5-5E82-4F1E-9B33-FD9DA8D07180}"/>
              </a:ext>
            </a:extLst>
          </p:cNvPr>
          <p:cNvSpPr txBox="1"/>
          <p:nvPr/>
        </p:nvSpPr>
        <p:spPr>
          <a:xfrm>
            <a:off x="4227226" y="223813"/>
            <a:ext cx="7385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Hogy látod most a családodat Pál apostol szavait olvasva?</a:t>
            </a:r>
          </a:p>
          <a:p>
            <a:pPr algn="ctr"/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Gondold végig és írd le!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838B9A30-35E3-40C2-B8ED-3AFDEF2DB467}"/>
              </a:ext>
            </a:extLst>
          </p:cNvPr>
          <p:cNvSpPr txBox="1"/>
          <p:nvPr/>
        </p:nvSpPr>
        <p:spPr>
          <a:xfrm>
            <a:off x="348956" y="4316746"/>
            <a:ext cx="5481711" cy="954107"/>
          </a:xfrm>
          <a:prstGeom prst="rect">
            <a:avLst/>
          </a:prstGeom>
          <a:solidFill>
            <a:schemeClr val="accent1">
              <a:lumMod val="75000"/>
            </a:schemeClr>
          </a:solidFill>
          <a:scene3d>
            <a:camera prst="perspectiveContrastingRightFacing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 látod a családodat Isten Igéjének tükrében?</a:t>
            </a:r>
          </a:p>
        </p:txBody>
      </p:sp>
      <p:sp>
        <p:nvSpPr>
          <p:cNvPr id="9" name="Ellipszis 8">
            <a:extLst>
              <a:ext uri="{FF2B5EF4-FFF2-40B4-BE49-F238E27FC236}">
                <a16:creationId xmlns:a16="http://schemas.microsoft.com/office/drawing/2014/main" id="{CBADE677-D3C1-4E08-98AC-B9583737D792}"/>
              </a:ext>
            </a:extLst>
          </p:cNvPr>
          <p:cNvSpPr/>
          <p:nvPr/>
        </p:nvSpPr>
        <p:spPr>
          <a:xfrm>
            <a:off x="8995941" y="4050049"/>
            <a:ext cx="2441554" cy="1946256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Mi az amin neked kell változtatnod a családi béke érdekében?</a:t>
            </a:r>
          </a:p>
        </p:txBody>
      </p:sp>
      <p:sp>
        <p:nvSpPr>
          <p:cNvPr id="11" name="Ellipszis 10">
            <a:extLst>
              <a:ext uri="{FF2B5EF4-FFF2-40B4-BE49-F238E27FC236}">
                <a16:creationId xmlns:a16="http://schemas.microsoft.com/office/drawing/2014/main" id="{27DAB8D8-8BA3-4578-BC69-5EC3964F3B19}"/>
              </a:ext>
            </a:extLst>
          </p:cNvPr>
          <p:cNvSpPr/>
          <p:nvPr/>
        </p:nvSpPr>
        <p:spPr>
          <a:xfrm>
            <a:off x="5080172" y="3927424"/>
            <a:ext cx="2654754" cy="2190612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Volt olyan tanács az Igében, amelyet érdemes volna megfogadni a családodnak? </a:t>
            </a:r>
          </a:p>
        </p:txBody>
      </p:sp>
      <p:sp>
        <p:nvSpPr>
          <p:cNvPr id="12" name="Ellipszis 11">
            <a:extLst>
              <a:ext uri="{FF2B5EF4-FFF2-40B4-BE49-F238E27FC236}">
                <a16:creationId xmlns:a16="http://schemas.microsoft.com/office/drawing/2014/main" id="{36340CBF-CBA3-48E6-A80B-A80981A4788C}"/>
              </a:ext>
            </a:extLst>
          </p:cNvPr>
          <p:cNvSpPr/>
          <p:nvPr/>
        </p:nvSpPr>
        <p:spPr>
          <a:xfrm>
            <a:off x="7238804" y="2479689"/>
            <a:ext cx="2253259" cy="1837057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Nálatok ki a családfő?</a:t>
            </a:r>
          </a:p>
        </p:txBody>
      </p:sp>
      <p:sp>
        <p:nvSpPr>
          <p:cNvPr id="14" name="Ellipszis 13">
            <a:extLst>
              <a:ext uri="{FF2B5EF4-FFF2-40B4-BE49-F238E27FC236}">
                <a16:creationId xmlns:a16="http://schemas.microsoft.com/office/drawing/2014/main" id="{AAE14D4F-DC07-410F-BD29-4089E708A9B1}"/>
              </a:ext>
            </a:extLst>
          </p:cNvPr>
          <p:cNvSpPr/>
          <p:nvPr/>
        </p:nvSpPr>
        <p:spPr>
          <a:xfrm>
            <a:off x="4988916" y="1232345"/>
            <a:ext cx="2383157" cy="19612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Önmagad tudsz lenni a családodban?</a:t>
            </a: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F19CF2A1-645C-49F0-9BE3-B83390EAA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490000"/>
            <a:ext cx="1376365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82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16B3443F-9B6B-48AE-9BF7-9528FB5BF8CF}"/>
              </a:ext>
            </a:extLst>
          </p:cNvPr>
          <p:cNvSpPr/>
          <p:nvPr/>
        </p:nvSpPr>
        <p:spPr>
          <a:xfrm>
            <a:off x="5231712" y="470298"/>
            <a:ext cx="5544224" cy="1200329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hu-HU" b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Pál apostol szavai nyomán készíts egy házirendet. </a:t>
            </a: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az az öt állítás vagy kérés, amely szerinted a legfontosabb egy családban? Írd le és beszélgess róla a családoddal! </a:t>
            </a:r>
            <a:endParaRPr lang="hu-HU" b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kercs: függőleges 2">
            <a:extLst>
              <a:ext uri="{FF2B5EF4-FFF2-40B4-BE49-F238E27FC236}">
                <a16:creationId xmlns:a16="http://schemas.microsoft.com/office/drawing/2014/main" id="{44AF6786-EBD0-495B-BD0C-82EF9D9D0DC5}"/>
              </a:ext>
            </a:extLst>
          </p:cNvPr>
          <p:cNvSpPr/>
          <p:nvPr/>
        </p:nvSpPr>
        <p:spPr>
          <a:xfrm>
            <a:off x="-8756" y="774096"/>
            <a:ext cx="5055867" cy="4551686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Házirend</a:t>
            </a:r>
          </a:p>
          <a:p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I.</a:t>
            </a:r>
          </a:p>
          <a:p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</a:p>
          <a:p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III.</a:t>
            </a:r>
          </a:p>
          <a:p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IV.</a:t>
            </a:r>
          </a:p>
          <a:p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V.</a:t>
            </a:r>
          </a:p>
        </p:txBody>
      </p:sp>
      <p:sp>
        <p:nvSpPr>
          <p:cNvPr id="4" name="Derékszögű háromszög 3">
            <a:extLst>
              <a:ext uri="{FF2B5EF4-FFF2-40B4-BE49-F238E27FC236}">
                <a16:creationId xmlns:a16="http://schemas.microsoft.com/office/drawing/2014/main" id="{0832518F-DD2E-4E0F-841D-39977BF5BFC5}"/>
              </a:ext>
            </a:extLst>
          </p:cNvPr>
          <p:cNvSpPr/>
          <p:nvPr/>
        </p:nvSpPr>
        <p:spPr>
          <a:xfrm rot="10800000">
            <a:off x="10598332" y="0"/>
            <a:ext cx="1593668" cy="1548193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6C16EF44-600E-4789-A366-3DAA54FD101E}"/>
              </a:ext>
            </a:extLst>
          </p:cNvPr>
          <p:cNvSpPr txBox="1"/>
          <p:nvPr/>
        </p:nvSpPr>
        <p:spPr>
          <a:xfrm rot="2811041">
            <a:off x="10544802" y="430970"/>
            <a:ext cx="2119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FELADAT</a:t>
            </a: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61270239-30A8-46EE-ACA3-2E1142B0D13F}"/>
              </a:ext>
            </a:extLst>
          </p:cNvPr>
          <p:cNvSpPr/>
          <p:nvPr/>
        </p:nvSpPr>
        <p:spPr>
          <a:xfrm>
            <a:off x="4589418" y="3897024"/>
            <a:ext cx="760258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u-HU" b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Ti, asszonyok, engedelmeskedjetek férjeteknek,</a:t>
            </a:r>
            <a:br>
              <a:rPr lang="hu-HU" b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b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ahogyan illik az Úrban. Ti, férfiak, szeressétek feleségeteket, és ne legyetek irántuk mogorvák.</a:t>
            </a:r>
            <a:br>
              <a:rPr lang="hu-HU" b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b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Ti, gyermekek, engedelmeskedjetek szüleiteknek minden tekintetben, mert ez kedves az Úrban.</a:t>
            </a:r>
            <a:br>
              <a:rPr lang="hu-HU" b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b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Ti, apák, ne ingereljétek gyermekeiteket, nehogy bátortalanokká legyenek.</a:t>
            </a:r>
            <a:r>
              <a:rPr lang="hu-H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hu-HU" b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b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b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Kol</a:t>
            </a:r>
            <a:r>
              <a:rPr lang="hu-HU" b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3,18-21)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B3D8824-097E-44BC-8CB5-C5FC6839F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77" y="1764474"/>
            <a:ext cx="3061063" cy="203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67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C925E451-7AEE-43D6-B7F6-08E819FA4C27}"/>
              </a:ext>
            </a:extLst>
          </p:cNvPr>
          <p:cNvSpPr/>
          <p:nvPr/>
        </p:nvSpPr>
        <p:spPr>
          <a:xfrm>
            <a:off x="5786510" y="2365329"/>
            <a:ext cx="5368576" cy="23083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„Amit csak szeretnétek, hogy az emberek tegyenek veletek, mindenben ugyanúgy tegyetek ti is velük, mert ezt tanítja a törvény és a próféták.” </a:t>
            </a:r>
          </a:p>
          <a:p>
            <a:pPr algn="ctr"/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Máté 7,12</a:t>
            </a:r>
            <a:endParaRPr lang="hu-HU" sz="40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8A9AD928-9035-483D-AC29-29DF282088E1}"/>
              </a:ext>
            </a:extLst>
          </p:cNvPr>
          <p:cNvSpPr txBox="1"/>
          <p:nvPr/>
        </p:nvSpPr>
        <p:spPr>
          <a:xfrm>
            <a:off x="3441727" y="628891"/>
            <a:ext cx="4689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  <a:t>Aranymondás</a:t>
            </a:r>
          </a:p>
        </p:txBody>
      </p:sp>
      <p:pic>
        <p:nvPicPr>
          <p:cNvPr id="3" name="Kép 2" descr="A képen személy látható&#10;&#10;Automatikusan generált leírás">
            <a:extLst>
              <a:ext uri="{FF2B5EF4-FFF2-40B4-BE49-F238E27FC236}">
                <a16:creationId xmlns:a16="http://schemas.microsoft.com/office/drawing/2014/main" id="{599C7918-A783-43AC-B800-73C15AEA8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30" y="2026292"/>
            <a:ext cx="4484003" cy="29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21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ED39ACB7-CA09-410A-AD94-8BAEBBBEA5B8}"/>
              </a:ext>
            </a:extLst>
          </p:cNvPr>
          <p:cNvSpPr txBox="1"/>
          <p:nvPr/>
        </p:nvSpPr>
        <p:spPr>
          <a:xfrm>
            <a:off x="3490964" y="429425"/>
            <a:ext cx="4689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  <a:t>Énekeljünk</a:t>
            </a:r>
          </a:p>
        </p:txBody>
      </p:sp>
      <p:sp>
        <p:nvSpPr>
          <p:cNvPr id="2" name="Szövegdoboz 1">
            <a:hlinkClick r:id="rId2"/>
            <a:extLst>
              <a:ext uri="{FF2B5EF4-FFF2-40B4-BE49-F238E27FC236}">
                <a16:creationId xmlns:a16="http://schemas.microsoft.com/office/drawing/2014/main" id="{6BC6F420-E8E9-4297-AF5A-07C977EE7F2B}"/>
              </a:ext>
            </a:extLst>
          </p:cNvPr>
          <p:cNvSpPr txBox="1"/>
          <p:nvPr/>
        </p:nvSpPr>
        <p:spPr>
          <a:xfrm>
            <a:off x="927462" y="5525588"/>
            <a:ext cx="2744205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Kattints ide!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218F410C-D5C4-48F6-A3BB-DB5D8ECBF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6234" y="5791520"/>
            <a:ext cx="1075765" cy="106648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754841F9-4209-4D23-B844-C5C74AE13C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8958" r="20371" b="9410"/>
          <a:stretch/>
        </p:blipFill>
        <p:spPr>
          <a:xfrm>
            <a:off x="5021704" y="1466704"/>
            <a:ext cx="6809225" cy="392457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17FDC990-9987-41D7-92AF-56B9B53001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1" y="2046130"/>
            <a:ext cx="4177987" cy="276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8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Kép 7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5680752"/>
            <a:ext cx="1524000" cy="117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Szövegdoboz 4"/>
          <p:cNvSpPr txBox="1">
            <a:spLocks noChangeArrowheads="1"/>
          </p:cNvSpPr>
          <p:nvPr/>
        </p:nvSpPr>
        <p:spPr bwMode="auto">
          <a:xfrm>
            <a:off x="1627414" y="-315387"/>
            <a:ext cx="36068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hu-HU" altLang="hu-HU" sz="36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eaLnBrk="1" hangingPunct="1"/>
            <a:r>
              <a:rPr lang="hu-HU" altLang="hu-HU" sz="3200" b="1" dirty="0">
                <a:solidFill>
                  <a:srgbClr val="000000"/>
                </a:solidFill>
                <a:cs typeface="Arial" panose="020B0604020202020204" pitchFamily="34" charset="0"/>
              </a:rPr>
              <a:t>Imádkozzunk!</a:t>
            </a:r>
          </a:p>
        </p:txBody>
      </p:sp>
      <p:sp>
        <p:nvSpPr>
          <p:cNvPr id="5" name="Tekercs vízszintesen 4"/>
          <p:cNvSpPr/>
          <p:nvPr/>
        </p:nvSpPr>
        <p:spPr>
          <a:xfrm>
            <a:off x="1627414" y="-66372"/>
            <a:ext cx="10031187" cy="6489410"/>
          </a:xfrm>
          <a:prstGeom prst="horizontalScroll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 Atyánk, aki a mennyekben vagy.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Szenteltessék meg a te neved, jöjjön el a te országod,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legyen meg a te akaratod, amint a mennyben úgy a földön is.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Mindennapi kenyerünket add meg nekünk ma,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bocsásd meg vétkeinket, minképpen mi is megbocsátunk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az ellenünk vétkezőknek.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ne vigy minket kísértésbe, de szabadíts meg a gonosztól,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Mert Tiéd az ország, a hatalom, és a dicsőség</a:t>
            </a:r>
            <a:r>
              <a:rPr lang="hu-HU" sz="2400" b="1" dirty="0">
                <a:solidFill>
                  <a:schemeClr val="bg1"/>
                </a:solidFill>
                <a:latin typeface="Arial" panose="020B0604020202020204"/>
              </a:rPr>
              <a:t>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mindörökké.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					Ámen. </a:t>
            </a:r>
          </a:p>
        </p:txBody>
      </p:sp>
      <p:sp>
        <p:nvSpPr>
          <p:cNvPr id="6" name="Ellipszis 5">
            <a:extLst>
              <a:ext uri="{FF2B5EF4-FFF2-40B4-BE49-F238E27FC236}">
                <a16:creationId xmlns:a16="http://schemas.microsoft.com/office/drawing/2014/main" id="{7A7BBFAF-B329-4D1D-9C32-E7D40B8E25D2}"/>
              </a:ext>
            </a:extLst>
          </p:cNvPr>
          <p:cNvSpPr/>
          <p:nvPr/>
        </p:nvSpPr>
        <p:spPr>
          <a:xfrm>
            <a:off x="2438400" y="5680752"/>
            <a:ext cx="3282950" cy="1138773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4A826487-ED0A-4FAB-BEFE-70A6F8B3186B}"/>
              </a:ext>
            </a:extLst>
          </p:cNvPr>
          <p:cNvSpPr txBox="1"/>
          <p:nvPr/>
        </p:nvSpPr>
        <p:spPr>
          <a:xfrm>
            <a:off x="2438400" y="5703837"/>
            <a:ext cx="3282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Várunk a következő digitális hittanórára!</a:t>
            </a: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4349F468-F9A7-4B57-9F9B-63E026247A7E}"/>
              </a:ext>
            </a:extLst>
          </p:cNvPr>
          <p:cNvSpPr/>
          <p:nvPr/>
        </p:nvSpPr>
        <p:spPr>
          <a:xfrm>
            <a:off x="4987926" y="6092180"/>
            <a:ext cx="6096000" cy="707886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Áldás, békesség!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84F824DF-8D37-40DD-92ED-A86B94C3B22E}"/>
              </a:ext>
            </a:extLst>
          </p:cNvPr>
          <p:cNvSpPr txBox="1"/>
          <p:nvPr/>
        </p:nvSpPr>
        <p:spPr>
          <a:xfrm>
            <a:off x="0" y="4509167"/>
            <a:ext cx="1737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Források:</a:t>
            </a:r>
          </a:p>
          <a:p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pixabay.com, zanza.tv </a:t>
            </a:r>
          </a:p>
        </p:txBody>
      </p:sp>
    </p:spTree>
    <p:extLst>
      <p:ext uri="{BB962C8B-B14F-4D97-AF65-F5344CB8AC3E}">
        <p14:creationId xmlns:p14="http://schemas.microsoft.com/office/powerpoint/2010/main" val="180758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1640113" y="266957"/>
            <a:ext cx="4804230" cy="4832092"/>
          </a:xfrm>
          <a:prstGeom prst="rect">
            <a:avLst/>
          </a:prstGeom>
          <a:solidFill>
            <a:schemeClr val="tx2">
              <a:lumMod val="75000"/>
            </a:schemeClr>
          </a:solidFill>
          <a:ln w="476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Kedves Hittanos Barátom!</a:t>
            </a:r>
          </a:p>
          <a:p>
            <a:pPr algn="ctr"/>
            <a:endParaRPr lang="hu-H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digitális hittanórán szükséged lesz a következőkre: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 kapcsolat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Laptop, okostelefon vagy tablet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Hangszóró vagy fülhallgató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Lelkes és nyitott hozzáállásod. </a:t>
            </a:r>
            <a:r>
              <a:rPr 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hu-H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Ellipszis 6"/>
          <p:cNvSpPr/>
          <p:nvPr/>
        </p:nvSpPr>
        <p:spPr>
          <a:xfrm>
            <a:off x="6841195" y="2540000"/>
            <a:ext cx="5302293" cy="4126407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Kérlek, hogy olvasd el a diákon szereplő információkat és kövesd az utasításokat!</a:t>
            </a:r>
          </a:p>
          <a:p>
            <a:pPr algn="ctr"/>
            <a:endParaRPr lang="hu-HU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Állítsd be a diavetítést és indítsd el a PPT-t! </a:t>
            </a:r>
          </a:p>
        </p:txBody>
      </p:sp>
    </p:spTree>
    <p:extLst>
      <p:ext uri="{BB962C8B-B14F-4D97-AF65-F5344CB8AC3E}">
        <p14:creationId xmlns:p14="http://schemas.microsoft.com/office/powerpoint/2010/main" val="401907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Kép 7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3979" y="5219554"/>
            <a:ext cx="1768021" cy="1638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Szövegdoboz 4"/>
          <p:cNvSpPr txBox="1">
            <a:spLocks noChangeArrowheads="1"/>
          </p:cNvSpPr>
          <p:nvPr/>
        </p:nvSpPr>
        <p:spPr bwMode="auto">
          <a:xfrm>
            <a:off x="1627414" y="-315387"/>
            <a:ext cx="36068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hu-HU" altLang="hu-HU" sz="36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eaLnBrk="1" hangingPunct="1"/>
            <a:r>
              <a:rPr lang="hu-HU" altLang="hu-HU" sz="3200" b="1" dirty="0">
                <a:solidFill>
                  <a:srgbClr val="000000"/>
                </a:solidFill>
                <a:cs typeface="Arial" panose="020B0604020202020204" pitchFamily="34" charset="0"/>
              </a:rPr>
              <a:t>Imádkozzunk!</a:t>
            </a:r>
          </a:p>
        </p:txBody>
      </p:sp>
      <p:sp>
        <p:nvSpPr>
          <p:cNvPr id="5" name="Tekercs vízszintesen 4"/>
          <p:cNvSpPr/>
          <p:nvPr/>
        </p:nvSpPr>
        <p:spPr>
          <a:xfrm>
            <a:off x="827314" y="79828"/>
            <a:ext cx="10031187" cy="6489410"/>
          </a:xfrm>
          <a:prstGeom prst="horizontalScroll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 Atyánk, aki a mennyekben vagy.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Szenteltessék meg a te neved, jöjjön el a te országod,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legyen meg a te akaratod, amint a mennyben úgy a földön is.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Mindennapi kenyerünket add meg nekünk ma,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bocsásd meg vétkeinket, minképpen mi is megbocsátunk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az ellenünk vétkezőknek.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ne vigy minket kísértésbe, de szabadíts meg a gonosztól,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Mert Tiéd az ország, a hatalom, és a dicsőség</a:t>
            </a:r>
            <a:r>
              <a:rPr lang="hu-HU" sz="2400" b="1" dirty="0">
                <a:solidFill>
                  <a:schemeClr val="bg1"/>
                </a:solidFill>
                <a:latin typeface="Arial" panose="020B0604020202020204"/>
              </a:rPr>
              <a:t>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mindörökké.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					Ámen. </a:t>
            </a:r>
          </a:p>
        </p:txBody>
      </p:sp>
    </p:spTree>
    <p:extLst>
      <p:ext uri="{BB962C8B-B14F-4D97-AF65-F5344CB8AC3E}">
        <p14:creationId xmlns:p14="http://schemas.microsoft.com/office/powerpoint/2010/main" val="425088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emély, beltéri, modellt állás, csoport látható&#10;&#10;Automatikusan generált leírás">
            <a:extLst>
              <a:ext uri="{FF2B5EF4-FFF2-40B4-BE49-F238E27FC236}">
                <a16:creationId xmlns:a16="http://schemas.microsoft.com/office/drawing/2014/main" id="{57EAC8BE-8B14-4195-B3EA-A536510B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75847" cy="6072000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18548F11-B350-47AF-9698-41988680E752}"/>
              </a:ext>
            </a:extLst>
          </p:cNvPr>
          <p:cNvSpPr/>
          <p:nvPr/>
        </p:nvSpPr>
        <p:spPr>
          <a:xfrm rot="20823605">
            <a:off x="7480323" y="4535820"/>
            <a:ext cx="370549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hu-HU" sz="200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Milyen örömei vannak a családi életnek?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8E33CF43-C496-45E8-9BC8-8303D225526D}"/>
              </a:ext>
            </a:extLst>
          </p:cNvPr>
          <p:cNvSpPr txBox="1"/>
          <p:nvPr/>
        </p:nvSpPr>
        <p:spPr>
          <a:xfrm>
            <a:off x="8103321" y="201545"/>
            <a:ext cx="3043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Családban marad…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65700C63-FBC5-43C2-AA3D-17C509DE4CD0}"/>
              </a:ext>
            </a:extLst>
          </p:cNvPr>
          <p:cNvSpPr txBox="1"/>
          <p:nvPr/>
        </p:nvSpPr>
        <p:spPr>
          <a:xfrm>
            <a:off x="7413584" y="945841"/>
            <a:ext cx="3705494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Milyen családokat látsz a képeken?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0C1B796A-BBAA-4C52-990F-4B056AF5078D}"/>
              </a:ext>
            </a:extLst>
          </p:cNvPr>
          <p:cNvSpPr txBox="1"/>
          <p:nvPr/>
        </p:nvSpPr>
        <p:spPr>
          <a:xfrm rot="20980815">
            <a:off x="7469395" y="1899860"/>
            <a:ext cx="3705494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Melyik számodra a legszimpatikusabb család?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EE9A1338-AC3E-4C7C-A256-87FBE7B36D5D}"/>
              </a:ext>
            </a:extLst>
          </p:cNvPr>
          <p:cNvSpPr txBox="1"/>
          <p:nvPr/>
        </p:nvSpPr>
        <p:spPr>
          <a:xfrm>
            <a:off x="7597632" y="5619606"/>
            <a:ext cx="3705495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Létezik ideális család?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32700E85-AE1F-419B-ACE9-69C9CC6BCEFE}"/>
              </a:ext>
            </a:extLst>
          </p:cNvPr>
          <p:cNvSpPr txBox="1"/>
          <p:nvPr/>
        </p:nvSpPr>
        <p:spPr>
          <a:xfrm rot="565579">
            <a:off x="7469405" y="3183733"/>
            <a:ext cx="3705496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Milyen konfliktusok lehetnek egy családban?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0E9612AD-CFED-4A5B-90C2-562AC7C0B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90000"/>
            <a:ext cx="1389081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6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beltéri, festés, képkeret, díszített látható&#10;&#10;Automatikusan generált leírás">
            <a:extLst>
              <a:ext uri="{FF2B5EF4-FFF2-40B4-BE49-F238E27FC236}">
                <a16:creationId xmlns:a16="http://schemas.microsoft.com/office/drawing/2014/main" id="{0AA6B60D-B51B-48C1-9C9E-E07811383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77429" y="18750"/>
            <a:ext cx="4961613" cy="5694140"/>
          </a:xfrm>
          <a:prstGeom prst="rect">
            <a:avLst/>
          </a:prstGeom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94283F6F-1FAF-43AD-BEE1-5B7708E4B283}"/>
              </a:ext>
            </a:extLst>
          </p:cNvPr>
          <p:cNvSpPr/>
          <p:nvPr/>
        </p:nvSpPr>
        <p:spPr>
          <a:xfrm>
            <a:off x="2586468" y="2570423"/>
            <a:ext cx="21435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Családom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7807B4FE-B114-416C-9C59-B1A4B9501E09}"/>
              </a:ext>
            </a:extLst>
          </p:cNvPr>
          <p:cNvSpPr/>
          <p:nvPr/>
        </p:nvSpPr>
        <p:spPr>
          <a:xfrm rot="20823605">
            <a:off x="7480323" y="4535820"/>
            <a:ext cx="370549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hu-HU" sz="200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Van a családodnak valamilyen közös jelképe?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04DB6252-F5A5-4348-B07A-26F25457182D}"/>
              </a:ext>
            </a:extLst>
          </p:cNvPr>
          <p:cNvSpPr txBox="1"/>
          <p:nvPr/>
        </p:nvSpPr>
        <p:spPr>
          <a:xfrm>
            <a:off x="7413584" y="945841"/>
            <a:ext cx="3705494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kedvenc fotód a családodról?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0A3180BE-0CF7-4126-9472-FF029E075EA1}"/>
              </a:ext>
            </a:extLst>
          </p:cNvPr>
          <p:cNvSpPr txBox="1"/>
          <p:nvPr/>
        </p:nvSpPr>
        <p:spPr>
          <a:xfrm rot="20980815">
            <a:off x="7469395" y="1899860"/>
            <a:ext cx="3705494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Milyennek látod a saját családodat?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9B78C183-D5BB-49C5-9B19-5D4FE8BFA5A2}"/>
              </a:ext>
            </a:extLst>
          </p:cNvPr>
          <p:cNvSpPr txBox="1"/>
          <p:nvPr/>
        </p:nvSpPr>
        <p:spPr>
          <a:xfrm>
            <a:off x="7597632" y="5619606"/>
            <a:ext cx="3705495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változtatnál meg a családodban, ha tehetnéd?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8FDBBFB4-4D8F-471C-BE46-6DCD824C7EC5}"/>
              </a:ext>
            </a:extLst>
          </p:cNvPr>
          <p:cNvSpPr txBox="1"/>
          <p:nvPr/>
        </p:nvSpPr>
        <p:spPr>
          <a:xfrm rot="565579">
            <a:off x="7469405" y="3183733"/>
            <a:ext cx="3705496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Mire vagy büszke a családoddal kapcsolatba?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59CA3187-6787-4EE0-8A54-C625831BB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90000"/>
            <a:ext cx="1389081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7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emély, kültéri, bezárás látható&#10;&#10;Automatikusan generált leírás">
            <a:extLst>
              <a:ext uri="{FF2B5EF4-FFF2-40B4-BE49-F238E27FC236}">
                <a16:creationId xmlns:a16="http://schemas.microsoft.com/office/drawing/2014/main" id="{AEE0E9B5-53CB-4440-9F67-C55265C28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700" y="2596585"/>
            <a:ext cx="3460600" cy="2307066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FF2082E6-D2CA-4CAC-BF45-BFCF07AB035E}"/>
              </a:ext>
            </a:extLst>
          </p:cNvPr>
          <p:cNvSpPr txBox="1"/>
          <p:nvPr/>
        </p:nvSpPr>
        <p:spPr>
          <a:xfrm>
            <a:off x="839451" y="307967"/>
            <a:ext cx="11167672" cy="193899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Amikor kimondjuk azt a szót, hogy család, általában a saját szeretteinkre gondolunk. Pedig a család fogalmával foglalkozhatunk történelmi, gazdasági vagy biológiai szempontból is. Sok-sok tudós kutatja a család fogalmát, fajtáit és jelentőségét.</a:t>
            </a:r>
          </a:p>
          <a:p>
            <a:pPr algn="ctr"/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Nézd meg a videót és töltsd ki a tesztet!</a:t>
            </a:r>
          </a:p>
        </p:txBody>
      </p:sp>
      <p:sp>
        <p:nvSpPr>
          <p:cNvPr id="5" name="Szövegdoboz 4">
            <a:hlinkClick r:id="rId3"/>
            <a:extLst>
              <a:ext uri="{FF2B5EF4-FFF2-40B4-BE49-F238E27FC236}">
                <a16:creationId xmlns:a16="http://schemas.microsoft.com/office/drawing/2014/main" id="{07551CF4-0070-4D7B-98AE-1430BE68A65E}"/>
              </a:ext>
            </a:extLst>
          </p:cNvPr>
          <p:cNvSpPr txBox="1"/>
          <p:nvPr/>
        </p:nvSpPr>
        <p:spPr>
          <a:xfrm rot="20998367">
            <a:off x="7302354" y="4857354"/>
            <a:ext cx="4423954" cy="83099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Utána kattints ide és töltsd ki ezt a feladatot!</a:t>
            </a:r>
          </a:p>
        </p:txBody>
      </p:sp>
      <p:sp>
        <p:nvSpPr>
          <p:cNvPr id="6" name="Szövegdoboz 5">
            <a:hlinkClick r:id="rId4"/>
            <a:extLst>
              <a:ext uri="{FF2B5EF4-FFF2-40B4-BE49-F238E27FC236}">
                <a16:creationId xmlns:a16="http://schemas.microsoft.com/office/drawing/2014/main" id="{F6636466-B717-4BEE-9333-BECDD10E6B34}"/>
              </a:ext>
            </a:extLst>
          </p:cNvPr>
          <p:cNvSpPr txBox="1"/>
          <p:nvPr/>
        </p:nvSpPr>
        <p:spPr>
          <a:xfrm rot="667333">
            <a:off x="571496" y="4817256"/>
            <a:ext cx="4423954" cy="83099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Kattints ide és nézd meg ezt a videót! 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2AC66C5F-7941-40D5-9881-CD1573168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60951"/>
            <a:ext cx="1374984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2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 képen beltéri, fénykép, ülő, ablak látható&#10;&#10;Automatikusan generált leírás">
            <a:extLst>
              <a:ext uri="{FF2B5EF4-FFF2-40B4-BE49-F238E27FC236}">
                <a16:creationId xmlns:a16="http://schemas.microsoft.com/office/drawing/2014/main" id="{D6B6F678-C8C3-4347-9507-4591993CC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543">
            <a:off x="97355" y="587827"/>
            <a:ext cx="4996207" cy="3921502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3C4606F5-5E82-4F1E-9B33-FD9DA8D07180}"/>
              </a:ext>
            </a:extLst>
          </p:cNvPr>
          <p:cNvSpPr txBox="1"/>
          <p:nvPr/>
        </p:nvSpPr>
        <p:spPr>
          <a:xfrm>
            <a:off x="4786030" y="223813"/>
            <a:ext cx="6826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Minden olyan ember, akivel életünk során találkozunk, hatással van ránk. Sokszor elfelejtjük, mégis a család az első olyan közösség ahova tartozunk. Életünk első éveiben itt olyan hatások érnek, amelyek életünk végéig meghatároznak. Itt kell először beilleszkednünk, itt tapasztalunk meg először konfliktust, megértést, vitát. 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838B9A30-35E3-40C2-B8ED-3AFDEF2DB467}"/>
              </a:ext>
            </a:extLst>
          </p:cNvPr>
          <p:cNvSpPr txBox="1"/>
          <p:nvPr/>
        </p:nvSpPr>
        <p:spPr>
          <a:xfrm>
            <a:off x="304800" y="4436132"/>
            <a:ext cx="5481711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scene3d>
            <a:camera prst="perspectiveContrastingRightFacing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Tekints bele a családod tükrébe!</a:t>
            </a:r>
          </a:p>
        </p:txBody>
      </p:sp>
      <p:sp>
        <p:nvSpPr>
          <p:cNvPr id="9" name="Ellipszis 8">
            <a:extLst>
              <a:ext uri="{FF2B5EF4-FFF2-40B4-BE49-F238E27FC236}">
                <a16:creationId xmlns:a16="http://schemas.microsoft.com/office/drawing/2014/main" id="{CBADE677-D3C1-4E08-98AC-B9583737D792}"/>
              </a:ext>
            </a:extLst>
          </p:cNvPr>
          <p:cNvSpPr/>
          <p:nvPr/>
        </p:nvSpPr>
        <p:spPr>
          <a:xfrm>
            <a:off x="8362756" y="3919513"/>
            <a:ext cx="2704388" cy="21327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>
                <a:latin typeface="Arial" panose="020B0604020202020204" pitchFamily="34" charset="0"/>
                <a:cs typeface="Arial" panose="020B0604020202020204" pitchFamily="34" charset="0"/>
              </a:rPr>
              <a:t>Milyen módon befolyásolja az önmagadról kialakított képedet a családod véleménye?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llipszis 9">
            <a:extLst>
              <a:ext uri="{FF2B5EF4-FFF2-40B4-BE49-F238E27FC236}">
                <a16:creationId xmlns:a16="http://schemas.microsoft.com/office/drawing/2014/main" id="{C9696D6F-B0BE-406F-8E33-7A9D10C9F4A1}"/>
              </a:ext>
            </a:extLst>
          </p:cNvPr>
          <p:cNvSpPr/>
          <p:nvPr/>
        </p:nvSpPr>
        <p:spPr>
          <a:xfrm>
            <a:off x="9570182" y="2082456"/>
            <a:ext cx="2383157" cy="18370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Mindig őszinte vagy a családoddal?</a:t>
            </a:r>
          </a:p>
        </p:txBody>
      </p:sp>
      <p:sp>
        <p:nvSpPr>
          <p:cNvPr id="11" name="Ellipszis 10">
            <a:extLst>
              <a:ext uri="{FF2B5EF4-FFF2-40B4-BE49-F238E27FC236}">
                <a16:creationId xmlns:a16="http://schemas.microsoft.com/office/drawing/2014/main" id="{27DAB8D8-8BA3-4578-BC69-5EC3964F3B19}"/>
              </a:ext>
            </a:extLst>
          </p:cNvPr>
          <p:cNvSpPr/>
          <p:nvPr/>
        </p:nvSpPr>
        <p:spPr>
          <a:xfrm>
            <a:off x="5830667" y="4557633"/>
            <a:ext cx="2419697" cy="14945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Hogyan kommunikáltok a családban?</a:t>
            </a:r>
          </a:p>
        </p:txBody>
      </p:sp>
      <p:sp>
        <p:nvSpPr>
          <p:cNvPr id="12" name="Ellipszis 11">
            <a:extLst>
              <a:ext uri="{FF2B5EF4-FFF2-40B4-BE49-F238E27FC236}">
                <a16:creationId xmlns:a16="http://schemas.microsoft.com/office/drawing/2014/main" id="{36340CBF-CBA3-48E6-A80B-A80981A4788C}"/>
              </a:ext>
            </a:extLst>
          </p:cNvPr>
          <p:cNvSpPr/>
          <p:nvPr/>
        </p:nvSpPr>
        <p:spPr>
          <a:xfrm>
            <a:off x="4821374" y="2727445"/>
            <a:ext cx="2253259" cy="18370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Melyik rokonodnak a véleménye döntő számodra? </a:t>
            </a:r>
          </a:p>
        </p:txBody>
      </p:sp>
      <p:sp>
        <p:nvSpPr>
          <p:cNvPr id="14" name="Ellipszis 13">
            <a:extLst>
              <a:ext uri="{FF2B5EF4-FFF2-40B4-BE49-F238E27FC236}">
                <a16:creationId xmlns:a16="http://schemas.microsoft.com/office/drawing/2014/main" id="{AAE14D4F-DC07-410F-BD29-4089E708A9B1}"/>
              </a:ext>
            </a:extLst>
          </p:cNvPr>
          <p:cNvSpPr/>
          <p:nvPr/>
        </p:nvSpPr>
        <p:spPr>
          <a:xfrm>
            <a:off x="7074633" y="2273682"/>
            <a:ext cx="2383157" cy="19612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Érzel teljesíthetetlen elvárásokat a családod felől?</a:t>
            </a: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F19CF2A1-645C-49F0-9BE3-B83390EAA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490000"/>
            <a:ext cx="1376365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04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46DAB091-4498-46F1-A558-6B2E32DA116C}"/>
              </a:ext>
            </a:extLst>
          </p:cNvPr>
          <p:cNvSpPr/>
          <p:nvPr/>
        </p:nvSpPr>
        <p:spPr>
          <a:xfrm>
            <a:off x="303483" y="1232833"/>
            <a:ext cx="6998654" cy="535531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hu-HU" sz="19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Isten az embert közösségi lénynek teremtette. Kapcsolatunk van a körülöttünk lévőkkel, akik hatással vannak ránk és mi is hatással vagyunk rájuk. Isten a családot olyan közösségnek szánta, ahol a tagok szeretik és támogatják egymást.</a:t>
            </a:r>
          </a:p>
          <a:p>
            <a:pPr algn="ctr"/>
            <a:r>
              <a:rPr lang="hu-HU" sz="19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ctr"/>
            <a:r>
              <a:rPr lang="hu-HU" sz="19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családok azonban nem tökéletesek. Már a Biblia is ír konfliktusokról a családon belül. Vitatkoznak a testvérek, féltékenyek egymásra (pl. József és testvérei). </a:t>
            </a:r>
            <a:r>
              <a:rPr lang="hu-HU" sz="19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Megharagszanak</a:t>
            </a:r>
            <a:r>
              <a:rPr lang="hu-HU" sz="19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egymásra a felnőttek (pl. Ábrahám és Lót). Néha úgy tűnik, hogy a szülők és a gyermekek nem értik meg egymást.</a:t>
            </a:r>
          </a:p>
          <a:p>
            <a:pPr algn="ctr"/>
            <a:endParaRPr lang="hu-HU" sz="1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19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Napjainkban is így van ez. A család sok öröm, de sok kihívás forrása is lehet. Vannak, akik mégis úgy érzik, hogy a családban tudnak leginkább önmaguk lenni. Mások éppen az ellenkezőjét gondolják. Otthon még kisbabaként kezelik őket, vagy éppen nem veszik észre, hogy mi mindenre lennének képesek. Ezért aztán lázadni kezdenek.</a:t>
            </a:r>
          </a:p>
        </p:txBody>
      </p:sp>
      <p:pic>
        <p:nvPicPr>
          <p:cNvPr id="4" name="Kép 3" descr="A képen szöveg, kültéri, napnyugta, nap látható&#10;&#10;Automatikusan generált leírás">
            <a:extLst>
              <a:ext uri="{FF2B5EF4-FFF2-40B4-BE49-F238E27FC236}">
                <a16:creationId xmlns:a16="http://schemas.microsoft.com/office/drawing/2014/main" id="{B5EBC001-EE09-4B71-9605-FC9443A9E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891" y="2076993"/>
            <a:ext cx="4365195" cy="2938943"/>
          </a:xfrm>
          <a:prstGeom prst="rect">
            <a:avLst/>
          </a:prstGeom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B8E5A834-4D36-4F0F-8069-52FEDA081633}"/>
              </a:ext>
            </a:extLst>
          </p:cNvPr>
          <p:cNvSpPr/>
          <p:nvPr/>
        </p:nvSpPr>
        <p:spPr>
          <a:xfrm>
            <a:off x="333591" y="456164"/>
            <a:ext cx="3469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hu-HU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Isten terve a családdal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5DDDBBD-1C54-4354-8AC7-446A28A2B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752" y="5441615"/>
            <a:ext cx="1396248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2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3680E876-FEA7-45B3-8A51-CEE6ACA32FFE}"/>
              </a:ext>
            </a:extLst>
          </p:cNvPr>
          <p:cNvSpPr/>
          <p:nvPr/>
        </p:nvSpPr>
        <p:spPr>
          <a:xfrm>
            <a:off x="113438" y="2547831"/>
            <a:ext cx="606595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u-HU" sz="2000" b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Ti, asszonyok, engedelmeskedjetek férjeteknek,</a:t>
            </a:r>
            <a:br>
              <a:rPr lang="hu-HU" sz="2000" b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ahogyan illik az Úrban. Ti, férfiak, szeressétek feleségeteket, és ne legyetek irántuk mogorvák.</a:t>
            </a:r>
            <a:br>
              <a:rPr lang="hu-HU" sz="2000" b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Ti, gyermekek, engedelmeskedjetek szüleiteknek minden tekintetben, mert ez kedves az Úrban.</a:t>
            </a:r>
            <a:br>
              <a:rPr lang="hu-HU" sz="2000" b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Ti, apák, ne ingereljétek gyermekeiteket, nehogy bátortalanokká legyenek.</a:t>
            </a:r>
            <a:r>
              <a:rPr lang="hu-H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hu-HU" sz="2000" b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000" b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2000" b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Kol</a:t>
            </a:r>
            <a:r>
              <a:rPr lang="hu-HU" sz="2000" b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3,18-21)</a:t>
            </a: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569161D7-4845-4821-9572-2F86FB586BFD}"/>
              </a:ext>
            </a:extLst>
          </p:cNvPr>
          <p:cNvSpPr/>
          <p:nvPr/>
        </p:nvSpPr>
        <p:spPr>
          <a:xfrm>
            <a:off x="6179392" y="198831"/>
            <a:ext cx="5602525" cy="34163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hu-HU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Istennek a családok számára is van üzenete. Azt szeretné, ha a családtagok szeretnék és támogatnák egymást. Ezért adott egy „házirendet” a keresztyén családoknak is.</a:t>
            </a:r>
          </a:p>
          <a:p>
            <a:pPr algn="ctr"/>
            <a:endParaRPr lang="hu-H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Ez arról szól, hogy legyen a családban szeretet, engedelmesség, bátorítás és elfogadás. A bibliai látásmód szerint az apa a családfő, aki az egész család feje. Neki azonban nem a saját gondolatai szerint kell a családod támogatnia és vezetnie, hanem Krisztust követve. Minden családtagot megillet a szeretet és a tisztelet.</a:t>
            </a:r>
          </a:p>
        </p:txBody>
      </p:sp>
      <p:sp>
        <p:nvSpPr>
          <p:cNvPr id="4" name="Derékszögű háromszög 3">
            <a:extLst>
              <a:ext uri="{FF2B5EF4-FFF2-40B4-BE49-F238E27FC236}">
                <a16:creationId xmlns:a16="http://schemas.microsoft.com/office/drawing/2014/main" id="{009B7B8A-EF20-4E5E-B4F6-997CBF0B0E47}"/>
              </a:ext>
            </a:extLst>
          </p:cNvPr>
          <p:cNvSpPr/>
          <p:nvPr/>
        </p:nvSpPr>
        <p:spPr>
          <a:xfrm rot="5400000">
            <a:off x="82448" y="-82445"/>
            <a:ext cx="2878114" cy="3043007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66324E46-BC50-4226-B82E-7BFB2564B0D3}"/>
              </a:ext>
            </a:extLst>
          </p:cNvPr>
          <p:cNvSpPr txBox="1"/>
          <p:nvPr/>
        </p:nvSpPr>
        <p:spPr>
          <a:xfrm rot="19011041">
            <a:off x="-65559" y="305069"/>
            <a:ext cx="21194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Pál apostol szavai a </a:t>
            </a:r>
            <a:r>
              <a:rPr lang="hu-H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Kolosséban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élő családokhoz: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B65ED52-9732-4484-B791-C3B0AADB9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426" y="3784204"/>
            <a:ext cx="4141688" cy="263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845FBC90-AEC9-4E09-AF7C-CBE2F76037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7" t="887" r="2783" b="-887"/>
          <a:stretch/>
        </p:blipFill>
        <p:spPr>
          <a:xfrm>
            <a:off x="113438" y="5475911"/>
            <a:ext cx="1368000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92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Galéria">
  <a:themeElements>
    <a:clrScheme name="Zöld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Galéri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éri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3292</TotalTime>
  <Words>1019</Words>
  <Application>Microsoft Office PowerPoint</Application>
  <PresentationFormat>Szélesvásznú</PresentationFormat>
  <Paragraphs>101</Paragraphs>
  <Slides>14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19" baseType="lpstr">
      <vt:lpstr>Arial</vt:lpstr>
      <vt:lpstr>Calibri</vt:lpstr>
      <vt:lpstr>Gill Sans MT</vt:lpstr>
      <vt:lpstr>Times New Roman</vt:lpstr>
      <vt:lpstr>Galéria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tikasz.emma@sulid.hu</dc:creator>
  <cp:lastModifiedBy>tikasz.emma@sulid.hu</cp:lastModifiedBy>
  <cp:revision>30</cp:revision>
  <dcterms:created xsi:type="dcterms:W3CDTF">2021-01-23T14:09:16Z</dcterms:created>
  <dcterms:modified xsi:type="dcterms:W3CDTF">2021-02-05T08:38:48Z</dcterms:modified>
</cp:coreProperties>
</file>